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752" r:id="rId1"/>
  </p:sldMasterIdLst>
  <p:notesMasterIdLst>
    <p:notesMasterId r:id="rId14"/>
  </p:notesMasterIdLst>
  <p:sldIdLst>
    <p:sldId id="326" r:id="rId2"/>
    <p:sldId id="321" r:id="rId3"/>
    <p:sldId id="300" r:id="rId4"/>
    <p:sldId id="259" r:id="rId5"/>
    <p:sldId id="260" r:id="rId6"/>
    <p:sldId id="261" r:id="rId7"/>
    <p:sldId id="304" r:id="rId8"/>
    <p:sldId id="322" r:id="rId9"/>
    <p:sldId id="324" r:id="rId10"/>
    <p:sldId id="325" r:id="rId11"/>
    <p:sldId id="313" r:id="rId12"/>
    <p:sldId id="327" r:id="rId13"/>
  </p:sldIdLst>
  <p:sldSz cx="9144000" cy="6858000" type="screen4x3"/>
  <p:notesSz cx="6797675" cy="9926638"/>
  <p:embeddedFontLst>
    <p:embeddedFont>
      <p:font typeface="Gill Sans MT" pitchFamily="34" charset="0"/>
      <p:regular r:id="rId15"/>
      <p:bold r:id="rId16"/>
      <p:italic r:id="rId17"/>
      <p:boldItalic r:id="rId18"/>
    </p:embeddedFont>
    <p:embeddedFont>
      <p:font typeface="Wingdings 2" pitchFamily="18" charset="2"/>
      <p:regular r:id="rId19"/>
    </p:embeddedFont>
    <p:embeddedFont>
      <p:font typeface="Verdana" pitchFamily="34" charset="0"/>
      <p:regular r:id="rId20"/>
      <p:bold r:id="rId21"/>
      <p:italic r:id="rId22"/>
      <p:boldItalic r:id="rId23"/>
    </p:embeddedFont>
  </p:embeddedFontLst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00" y="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E3559F-E945-4595-8B07-F612F821025C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CD55C84-2C3D-4B37-9416-1509DB9630D6}" type="pres">
      <dgm:prSet presAssocID="{ACE3559F-E945-4595-8B07-F612F821025C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</dgm:ptLst>
  <dgm:cxnLst>
    <dgm:cxn modelId="{774BAC40-1D59-4647-AA81-0DEA22631DE8}" type="presOf" srcId="{ACE3559F-E945-4595-8B07-F612F821025C}" destId="{CCD55C84-2C3D-4B37-9416-1509DB9630D6}" srcOrd="0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81E47D-90BA-44F6-8C58-4EDCB20E6B62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942ED69-55EE-4CF4-8444-B979028FD9A6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O" sz="2800" dirty="0" smtClean="0"/>
            <a:t>Instrumentales</a:t>
          </a:r>
          <a:endParaRPr lang="es-ES" sz="6000" dirty="0"/>
        </a:p>
      </dgm:t>
    </dgm:pt>
    <dgm:pt modelId="{3DB31057-5179-4582-8D5C-8E455999E24F}" type="parTrans" cxnId="{CC999DAB-E7AA-47B1-AF24-8B0E179F050C}">
      <dgm:prSet/>
      <dgm:spPr/>
      <dgm:t>
        <a:bodyPr/>
        <a:lstStyle/>
        <a:p>
          <a:endParaRPr lang="es-ES"/>
        </a:p>
      </dgm:t>
    </dgm:pt>
    <dgm:pt modelId="{C0153C17-D9D6-4D29-B05A-78EF9BAE1BD0}" type="sibTrans" cxnId="{CC999DAB-E7AA-47B1-AF24-8B0E179F050C}">
      <dgm:prSet/>
      <dgm:spPr/>
      <dgm:t>
        <a:bodyPr/>
        <a:lstStyle/>
        <a:p>
          <a:endParaRPr lang="es-ES"/>
        </a:p>
      </dgm:t>
    </dgm:pt>
    <dgm:pt modelId="{58846CDA-2D82-4033-8104-2C309C129686}">
      <dgm:prSet phldrT="[Texto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O" sz="2000" dirty="0" smtClean="0"/>
            <a:t>Herramientas para el aprendizaje y la formación </a:t>
          </a:r>
          <a:endParaRPr lang="es-ES" sz="2000" dirty="0"/>
        </a:p>
      </dgm:t>
    </dgm:pt>
    <dgm:pt modelId="{00192752-86B4-4B13-AA61-3D3CF76135C9}" type="parTrans" cxnId="{CB519026-4DBA-40AF-9046-009396CAE0EB}">
      <dgm:prSet/>
      <dgm:spPr/>
      <dgm:t>
        <a:bodyPr/>
        <a:lstStyle/>
        <a:p>
          <a:endParaRPr lang="es-ES"/>
        </a:p>
      </dgm:t>
    </dgm:pt>
    <dgm:pt modelId="{728F4D85-6A81-4556-ADB0-AD1E44D7F1AE}" type="sibTrans" cxnId="{CB519026-4DBA-40AF-9046-009396CAE0EB}">
      <dgm:prSet/>
      <dgm:spPr/>
      <dgm:t>
        <a:bodyPr/>
        <a:lstStyle/>
        <a:p>
          <a:endParaRPr lang="es-ES"/>
        </a:p>
      </dgm:t>
    </dgm:pt>
    <dgm:pt modelId="{D0BEF56A-F53C-4220-BCD0-D24D357FCA88}" type="pres">
      <dgm:prSet presAssocID="{C281E47D-90BA-44F6-8C58-4EDCB20E6B6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CO"/>
        </a:p>
      </dgm:t>
    </dgm:pt>
    <dgm:pt modelId="{43965BD5-9AD0-420E-A8E5-0B01C0AD40EE}" type="pres">
      <dgm:prSet presAssocID="{E942ED69-55EE-4CF4-8444-B979028FD9A6}" presName="linNode" presStyleCnt="0"/>
      <dgm:spPr/>
    </dgm:pt>
    <dgm:pt modelId="{3EF6D652-FD98-4450-AF8B-0D66D1A760BD}" type="pres">
      <dgm:prSet presAssocID="{E942ED69-55EE-4CF4-8444-B979028FD9A6}" presName="parentShp" presStyleLbl="node1" presStyleIdx="0" presStyleCnt="2" custScaleX="92043" custScaleY="15540" custLinFactNeighborX="-45166" custLinFactNeighborY="-1111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C9FA624-5E1F-4868-A196-F58D165C11AD}" type="pres">
      <dgm:prSet presAssocID="{E942ED69-55EE-4CF4-8444-B979028FD9A6}" presName="childShp" presStyleLbl="bgAccFollowNode1" presStyleIdx="0" presStyleCnt="2" custAng="5400000" custFlipHor="0" custScaleX="18220" custScaleY="15940" custLinFactX="-20344" custLinFactNeighborX="-100000" custLinFactNeighborY="8328">
        <dgm:presLayoutVars>
          <dgm:bulletEnabled val="1"/>
        </dgm:presLayoutVars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s-ES"/>
        </a:p>
      </dgm:t>
    </dgm:pt>
    <dgm:pt modelId="{1DF84204-99D3-4DF9-8B6E-75665D9EFA41}" type="pres">
      <dgm:prSet presAssocID="{C0153C17-D9D6-4D29-B05A-78EF9BAE1BD0}" presName="spacing" presStyleCnt="0"/>
      <dgm:spPr/>
    </dgm:pt>
    <dgm:pt modelId="{11385DB5-266D-4E0E-B6F6-A83F56E0B336}" type="pres">
      <dgm:prSet presAssocID="{58846CDA-2D82-4033-8104-2C309C129686}" presName="linNode" presStyleCnt="0"/>
      <dgm:spPr/>
    </dgm:pt>
    <dgm:pt modelId="{4C64C0F4-B76E-40D5-B133-403D05C66D25}" type="pres">
      <dgm:prSet presAssocID="{58846CDA-2D82-4033-8104-2C309C129686}" presName="parentShp" presStyleLbl="node1" presStyleIdx="1" presStyleCnt="2" custScaleX="59767" custScaleY="41718" custLinFactNeighborX="-45485" custLinFactNeighborY="164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8483F07-B893-442F-A093-36F35CF803F9}" type="pres">
      <dgm:prSet presAssocID="{58846CDA-2D82-4033-8104-2C309C129686}" presName="childShp" presStyleLbl="bgAccFollowNode1" presStyleIdx="1" presStyleCnt="2" custScaleX="16126" custScaleY="11743" custLinFactNeighborX="-66459" custLinFactNeighborY="-2339">
        <dgm:presLayoutVars>
          <dgm:bulletEnabled val="1"/>
        </dgm:presLayoutVars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s-ES"/>
        </a:p>
      </dgm:t>
    </dgm:pt>
  </dgm:ptLst>
  <dgm:cxnLst>
    <dgm:cxn modelId="{27673890-4A2F-4658-A223-1AD7CAAC7AEB}" type="presOf" srcId="{58846CDA-2D82-4033-8104-2C309C129686}" destId="{4C64C0F4-B76E-40D5-B133-403D05C66D25}" srcOrd="0" destOrd="0" presId="urn:microsoft.com/office/officeart/2005/8/layout/vList6"/>
    <dgm:cxn modelId="{CB519026-4DBA-40AF-9046-009396CAE0EB}" srcId="{C281E47D-90BA-44F6-8C58-4EDCB20E6B62}" destId="{58846CDA-2D82-4033-8104-2C309C129686}" srcOrd="1" destOrd="0" parTransId="{00192752-86B4-4B13-AA61-3D3CF76135C9}" sibTransId="{728F4D85-6A81-4556-ADB0-AD1E44D7F1AE}"/>
    <dgm:cxn modelId="{D5A75EFD-73AA-43E1-926C-77AE44C06002}" type="presOf" srcId="{C281E47D-90BA-44F6-8C58-4EDCB20E6B62}" destId="{D0BEF56A-F53C-4220-BCD0-D24D357FCA88}" srcOrd="0" destOrd="0" presId="urn:microsoft.com/office/officeart/2005/8/layout/vList6"/>
    <dgm:cxn modelId="{CC999DAB-E7AA-47B1-AF24-8B0E179F050C}" srcId="{C281E47D-90BA-44F6-8C58-4EDCB20E6B62}" destId="{E942ED69-55EE-4CF4-8444-B979028FD9A6}" srcOrd="0" destOrd="0" parTransId="{3DB31057-5179-4582-8D5C-8E455999E24F}" sibTransId="{C0153C17-D9D6-4D29-B05A-78EF9BAE1BD0}"/>
    <dgm:cxn modelId="{F9AEA935-2838-4E63-B5E1-2602EBFA4EB1}" type="presOf" srcId="{E942ED69-55EE-4CF4-8444-B979028FD9A6}" destId="{3EF6D652-FD98-4450-AF8B-0D66D1A760BD}" srcOrd="0" destOrd="0" presId="urn:microsoft.com/office/officeart/2005/8/layout/vList6"/>
    <dgm:cxn modelId="{94C60781-1970-41E6-AD20-82CE9DDFBFB1}" type="presParOf" srcId="{D0BEF56A-F53C-4220-BCD0-D24D357FCA88}" destId="{43965BD5-9AD0-420E-A8E5-0B01C0AD40EE}" srcOrd="0" destOrd="0" presId="urn:microsoft.com/office/officeart/2005/8/layout/vList6"/>
    <dgm:cxn modelId="{BED67407-8837-4EBE-A2A2-5104C31C6722}" type="presParOf" srcId="{43965BD5-9AD0-420E-A8E5-0B01C0AD40EE}" destId="{3EF6D652-FD98-4450-AF8B-0D66D1A760BD}" srcOrd="0" destOrd="0" presId="urn:microsoft.com/office/officeart/2005/8/layout/vList6"/>
    <dgm:cxn modelId="{22E9EE14-1AD6-47D9-AC64-40F2C88B6FC7}" type="presParOf" srcId="{43965BD5-9AD0-420E-A8E5-0B01C0AD40EE}" destId="{3C9FA624-5E1F-4868-A196-F58D165C11AD}" srcOrd="1" destOrd="0" presId="urn:microsoft.com/office/officeart/2005/8/layout/vList6"/>
    <dgm:cxn modelId="{2FA8F30A-E4E3-4A37-AF27-0F4A147E635C}" type="presParOf" srcId="{D0BEF56A-F53C-4220-BCD0-D24D357FCA88}" destId="{1DF84204-99D3-4DF9-8B6E-75665D9EFA41}" srcOrd="1" destOrd="0" presId="urn:microsoft.com/office/officeart/2005/8/layout/vList6"/>
    <dgm:cxn modelId="{673BC275-DCE2-401E-AB0F-3E05CCD5E580}" type="presParOf" srcId="{D0BEF56A-F53C-4220-BCD0-D24D357FCA88}" destId="{11385DB5-266D-4E0E-B6F6-A83F56E0B336}" srcOrd="2" destOrd="0" presId="urn:microsoft.com/office/officeart/2005/8/layout/vList6"/>
    <dgm:cxn modelId="{727BE341-8BA3-4EEC-A2D1-CAD690D5C8F3}" type="presParOf" srcId="{11385DB5-266D-4E0E-B6F6-A83F56E0B336}" destId="{4C64C0F4-B76E-40D5-B133-403D05C66D25}" srcOrd="0" destOrd="0" presId="urn:microsoft.com/office/officeart/2005/8/layout/vList6"/>
    <dgm:cxn modelId="{83CD985E-7CF8-496F-ADE7-EA2C6AC6184E}" type="presParOf" srcId="{11385DB5-266D-4E0E-B6F6-A83F56E0B336}" destId="{D8483F07-B893-442F-A093-36F35CF803F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endParaRPr lang="es-ES_tradnl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endParaRPr lang="es-ES_tradnl"/>
          </a:p>
        </p:txBody>
      </p:sp>
      <p:sp>
        <p:nvSpPr>
          <p:cNvPr id="849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endParaRPr lang="es-ES_tradnl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fld id="{CE44B6FF-DB78-441A-9636-2ADB3A82E173}" type="slidenum">
              <a:rPr lang="es-ES_tradnl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57449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Jornadas Empleo 28 - 29 de junio Salamanca</a:t>
            </a:r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B723D1-D92D-45F2-81C1-28142AE4CC3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Jornadas Empleo 28 - 29 de junio Salamanca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C62AA1-2E07-4FBA-8992-60178C5755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Jornadas Empleo 28 - 29 de junio Salamanca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CE7D40-BA58-4130-923A-07610C06A0A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Jornadas Empleo 28 - 29 de junio Salamanca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634100-156C-443A-ABDF-8BEB7A9486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Jornadas Empleo 28 - 29 de junio Salamanca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672CF5-F13E-45B5-B7BC-3DD37E3421E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Jornadas Empleo 28 - 29 de junio Salamanca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F2EA8-AEB4-4BCE-8672-ADABC49AEDA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Jornadas Empleo 28 - 29 de junio Salamanca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622CFC-4D94-49E0-B06F-93BE4EFF95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Jornadas Empleo 28 - 29 de junio Salamanca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EC2A1B-41B3-439C-8654-7FD1C56986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Jornadas Empleo 28 - 29 de junio Salamanca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2E26C2-D9BA-4361-8F19-3F6583C7E7A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Jornadas Empleo 28 - 29 de junio Salamanca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60967-F17B-45EC-AEB0-79BBF6620D8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Jornadas Empleo 28 - 29 de junio Salamanca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F63690-1CF6-46A6-8AF0-252FD7E315E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s-ES" smtClean="0"/>
              <a:t>Jornadas Empleo 28 - 29 de junio Salamanca</a:t>
            </a:r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13014B1-B52D-41DF-AEE9-C1887D7D247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lideshare.net/guest9c7d66/formacion-por-competencia-361945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Competencias comunicativas</a:t>
            </a:r>
            <a:endParaRPr lang="es-ES_tradnl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O" dirty="0" smtClean="0"/>
              <a:t>Luis Orlando Rivera</a:t>
            </a:r>
          </a:p>
          <a:p>
            <a:pPr algn="just"/>
            <a:r>
              <a:rPr lang="es-CO" dirty="0" smtClean="0"/>
              <a:t>John Richard Velásquez</a:t>
            </a:r>
          </a:p>
          <a:p>
            <a:pPr algn="just"/>
            <a:r>
              <a:rPr lang="es-CO" dirty="0" smtClean="0"/>
              <a:t>Luisa Fernanda Martínez</a:t>
            </a:r>
          </a:p>
          <a:p>
            <a:pPr algn="just"/>
            <a:r>
              <a:rPr lang="es-CO" dirty="0" smtClean="0"/>
              <a:t>Gerardo Lamy</a:t>
            </a:r>
          </a:p>
        </p:txBody>
      </p:sp>
    </p:spTree>
    <p:extLst>
      <p:ext uri="{BB962C8B-B14F-4D97-AF65-F5344CB8AC3E}">
        <p14:creationId xmlns:p14="http://schemas.microsoft.com/office/powerpoint/2010/main" val="191819392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AutoShape 2"/>
          <p:cNvSpPr>
            <a:spLocks noGrp="1" noChangeArrowheads="1"/>
          </p:cNvSpPr>
          <p:nvPr>
            <p:ph type="title"/>
          </p:nvPr>
        </p:nvSpPr>
        <p:spPr>
          <a:xfrm>
            <a:off x="1475656" y="332656"/>
            <a:ext cx="7313613" cy="1143000"/>
          </a:xfrm>
        </p:spPr>
        <p:txBody>
          <a:bodyPr/>
          <a:lstStyle/>
          <a:p>
            <a:r>
              <a:rPr lang="es-ES_tradnl" sz="4000" dirty="0" smtClean="0"/>
              <a:t>Competencias Genéricas</a:t>
            </a:r>
            <a:endParaRPr lang="es-ES_tradnl" dirty="0"/>
          </a:p>
        </p:txBody>
      </p:sp>
      <p:sp>
        <p:nvSpPr>
          <p:cNvPr id="4" name="3 Rectángulo redondeado"/>
          <p:cNvSpPr/>
          <p:nvPr/>
        </p:nvSpPr>
        <p:spPr>
          <a:xfrm>
            <a:off x="1619672" y="1349152"/>
            <a:ext cx="2304256" cy="57606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bg1"/>
                </a:solidFill>
              </a:rPr>
              <a:t>INSTRUMENTALES</a:t>
            </a: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4238519" y="1349152"/>
            <a:ext cx="2664296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/>
              <a:t>INTERPERSONALES</a:t>
            </a:r>
            <a:endParaRPr lang="es-CO" b="1" dirty="0"/>
          </a:p>
        </p:txBody>
      </p:sp>
      <p:sp>
        <p:nvSpPr>
          <p:cNvPr id="10" name="9 Rectángulo redondeado"/>
          <p:cNvSpPr/>
          <p:nvPr/>
        </p:nvSpPr>
        <p:spPr>
          <a:xfrm>
            <a:off x="7020272" y="1349152"/>
            <a:ext cx="2016224" cy="57606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 smtClean="0">
                <a:solidFill>
                  <a:schemeClr val="bg1"/>
                </a:solidFill>
              </a:rPr>
              <a:t>SISTEMICAS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 flipH="1">
            <a:off x="5508679" y="3747618"/>
            <a:ext cx="792088" cy="833509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17 Rectángulo"/>
          <p:cNvSpPr/>
          <p:nvPr/>
        </p:nvSpPr>
        <p:spPr>
          <a:xfrm>
            <a:off x="6228184" y="2924944"/>
            <a:ext cx="2592288" cy="28803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b="1" dirty="0" smtClean="0"/>
              <a:t>Relacionadas con la visión de conjunto y la capacidad de gestionar adecuadamente la totalidad de la actuación</a:t>
            </a:r>
            <a:endParaRPr lang="es-ES" sz="2400" b="1" dirty="0"/>
          </a:p>
        </p:txBody>
      </p:sp>
      <p:sp>
        <p:nvSpPr>
          <p:cNvPr id="20" name="19 Rectángulo redondeado"/>
          <p:cNvSpPr/>
          <p:nvPr/>
        </p:nvSpPr>
        <p:spPr>
          <a:xfrm>
            <a:off x="1610228" y="2100054"/>
            <a:ext cx="3960439" cy="442529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s-CO" sz="1600" dirty="0" smtClean="0"/>
              <a:t>-Capacidad de aplicar conocimientos en la practica.</a:t>
            </a:r>
          </a:p>
          <a:p>
            <a:r>
              <a:rPr lang="es-CO" sz="1600" dirty="0" smtClean="0"/>
              <a:t>-Habilidades de Investigación.</a:t>
            </a:r>
          </a:p>
          <a:p>
            <a:r>
              <a:rPr lang="es-CO" sz="1600" dirty="0" smtClean="0"/>
              <a:t>-Capacidad de aprender.</a:t>
            </a:r>
          </a:p>
          <a:p>
            <a:r>
              <a:rPr lang="es-CO" sz="1600" dirty="0" smtClean="0"/>
              <a:t>-Capacidad de adaptarse a nuevas situaciones.</a:t>
            </a:r>
          </a:p>
          <a:p>
            <a:r>
              <a:rPr lang="es-CO" sz="1600" dirty="0" smtClean="0"/>
              <a:t>-Creatividad.</a:t>
            </a:r>
          </a:p>
          <a:p>
            <a:r>
              <a:rPr lang="es-CO" sz="1600" dirty="0" smtClean="0"/>
              <a:t>-Liderazgo.</a:t>
            </a:r>
          </a:p>
          <a:p>
            <a:r>
              <a:rPr lang="es-CO" sz="1600" dirty="0" smtClean="0"/>
              <a:t>-Conocimiento de culturas y costumbres de otros países.</a:t>
            </a:r>
          </a:p>
          <a:p>
            <a:r>
              <a:rPr lang="es-CO" sz="1600" dirty="0" smtClean="0"/>
              <a:t>-Habilidad para trabajar de forma autónoma.</a:t>
            </a:r>
          </a:p>
          <a:p>
            <a:r>
              <a:rPr lang="es-CO" sz="1600" dirty="0" smtClean="0"/>
              <a:t>-Diseño y gestión de proyectos.</a:t>
            </a:r>
          </a:p>
          <a:p>
            <a:r>
              <a:rPr lang="es-CO" sz="1600" dirty="0" smtClean="0"/>
              <a:t>-Iniciativa y espíritu emprendedor.</a:t>
            </a:r>
          </a:p>
          <a:p>
            <a:r>
              <a:rPr lang="es-CO" sz="1600" dirty="0" smtClean="0"/>
              <a:t>-Preocupación por la calidad.</a:t>
            </a:r>
          </a:p>
          <a:p>
            <a:r>
              <a:rPr lang="es-CO" sz="1600" dirty="0" smtClean="0"/>
              <a:t>-</a:t>
            </a:r>
            <a:r>
              <a:rPr lang="es-CO" sz="1600" dirty="0" err="1" smtClean="0"/>
              <a:t>Motivacion</a:t>
            </a:r>
            <a:r>
              <a:rPr lang="es-CO" sz="1600" dirty="0" smtClean="0"/>
              <a:t> de logro.</a:t>
            </a:r>
          </a:p>
          <a:p>
            <a:endParaRPr lang="es-CO" sz="1600" dirty="0"/>
          </a:p>
        </p:txBody>
      </p:sp>
      <p:sp>
        <p:nvSpPr>
          <p:cNvPr id="12" name="11 Flecha derecha"/>
          <p:cNvSpPr/>
          <p:nvPr/>
        </p:nvSpPr>
        <p:spPr>
          <a:xfrm rot="16043263" flipH="1">
            <a:off x="7470034" y="2186420"/>
            <a:ext cx="792088" cy="64807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591859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1331913" y="2492375"/>
            <a:ext cx="7313612" cy="1656705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endParaRPr lang="es-CO" sz="1800" b="1" u="sng" dirty="0" smtClean="0">
              <a:hlinkClick r:id="rId2"/>
            </a:endParaRPr>
          </a:p>
          <a:p>
            <a:pPr>
              <a:buNone/>
            </a:pPr>
            <a:r>
              <a:rPr lang="es-CO" sz="1800" b="1" u="sng" dirty="0" smtClean="0">
                <a:hlinkClick r:id="rId2"/>
              </a:rPr>
              <a:t>REFERENCIA</a:t>
            </a:r>
            <a:endParaRPr lang="es-CO" sz="1800" b="1" u="sng" dirty="0">
              <a:hlinkClick r:id="rId2"/>
            </a:endParaRPr>
          </a:p>
          <a:p>
            <a:pPr>
              <a:buNone/>
            </a:pPr>
            <a:r>
              <a:rPr lang="es-CO" sz="1800" b="1" u="sng" dirty="0" smtClean="0">
                <a:hlinkClick r:id="rId2"/>
              </a:rPr>
              <a:t>http</a:t>
            </a:r>
            <a:r>
              <a:rPr lang="es-CO" sz="1800" b="1" u="sng" dirty="0">
                <a:hlinkClick r:id="rId2"/>
              </a:rPr>
              <a:t>://www.slideshare.net/guest9c7d66/formacion-por-competencia-361945</a:t>
            </a:r>
            <a:endParaRPr lang="es-CO" sz="1800" b="1" dirty="0"/>
          </a:p>
          <a:p>
            <a:pPr>
              <a:buFont typeface="Wingdings" pitchFamily="2" charset="2"/>
              <a:buNone/>
            </a:pPr>
            <a:endParaRPr lang="es-ES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1331913" y="2492375"/>
            <a:ext cx="7313612" cy="4114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s-ES" sz="5400" b="1" dirty="0">
                <a:solidFill>
                  <a:schemeClr val="tx2"/>
                </a:solidFill>
              </a:rPr>
              <a:t>Muchas gracias</a:t>
            </a:r>
          </a:p>
        </p:txBody>
      </p:sp>
    </p:spTree>
    <p:extLst>
      <p:ext uri="{BB962C8B-B14F-4D97-AF65-F5344CB8AC3E}">
        <p14:creationId xmlns:p14="http://schemas.microsoft.com/office/powerpoint/2010/main" val="178488085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Que es una Competencia</a:t>
            </a:r>
            <a:endParaRPr lang="es-ES_tradnl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CO" dirty="0" smtClean="0"/>
          </a:p>
          <a:p>
            <a:pPr algn="just"/>
            <a:r>
              <a:rPr lang="es-CO" dirty="0" smtClean="0"/>
              <a:t>Combinación de conocimientos, habilidades y actitudes necesarias para realizar adecuadamente una tarea o proceso intelectual propios del desempeño profesional en un contexto definido. </a:t>
            </a:r>
            <a:endParaRPr lang="es-E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b="0" dirty="0" smtClean="0"/>
              <a:t>Competencias</a:t>
            </a:r>
            <a:endParaRPr lang="es-ES" sz="4000" b="0" dirty="0"/>
          </a:p>
        </p:txBody>
      </p:sp>
      <p:sp>
        <p:nvSpPr>
          <p:cNvPr id="61444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1259632" y="1556792"/>
            <a:ext cx="6912768" cy="37242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s-ES" sz="1800" b="1" dirty="0" smtClean="0">
                <a:solidFill>
                  <a:schemeClr val="accent5"/>
                </a:solidFill>
              </a:rPr>
              <a:t>Actitudes</a:t>
            </a:r>
          </a:p>
          <a:p>
            <a:pPr>
              <a:lnSpc>
                <a:spcPct val="90000"/>
              </a:lnSpc>
              <a:buNone/>
            </a:pPr>
            <a:r>
              <a:rPr lang="es-CO" sz="1700" b="1" dirty="0" smtClean="0"/>
              <a:t>	</a:t>
            </a:r>
            <a:r>
              <a:rPr lang="es-CO" sz="1700" dirty="0" smtClean="0"/>
              <a:t>Es la expresión de los valores en el comportamiento del individuo.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s-ES" sz="1700" b="1" dirty="0" smtClean="0"/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s-CO" sz="1800" b="1" dirty="0" smtClean="0">
                <a:solidFill>
                  <a:schemeClr val="accent5"/>
                </a:solidFill>
              </a:rPr>
              <a:t>Habilidades</a:t>
            </a:r>
          </a:p>
          <a:p>
            <a:pPr>
              <a:lnSpc>
                <a:spcPct val="90000"/>
              </a:lnSpc>
              <a:buNone/>
            </a:pPr>
            <a:r>
              <a:rPr lang="es-CO" sz="1700" dirty="0" smtClean="0"/>
              <a:t>	Es el potencial que el ser humano tiene para adquirir y manejar nuevos conocimientos. Capacidades para pensar, saber, actuar y hacer.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s-CO" sz="1700" b="1" dirty="0" smtClean="0"/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s-CO" sz="1800" b="1" dirty="0" smtClean="0">
                <a:solidFill>
                  <a:schemeClr val="accent5"/>
                </a:solidFill>
              </a:rPr>
              <a:t>Conocimientos</a:t>
            </a:r>
            <a:endParaRPr lang="es-ES" sz="1800" b="1" dirty="0" smtClean="0">
              <a:solidFill>
                <a:schemeClr val="accent5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s-CO" sz="1700" b="1" dirty="0" smtClean="0"/>
              <a:t>	</a:t>
            </a:r>
            <a:r>
              <a:rPr lang="es-CO" sz="1700" dirty="0" smtClean="0"/>
              <a:t>Es  un conjunto de datos sobre hechos, verdades o información ganada a través de la experiencia o del aprendizaje.</a:t>
            </a:r>
            <a:endParaRPr lang="es-CO" sz="1700" b="1" dirty="0" smtClean="0"/>
          </a:p>
          <a:p>
            <a:pPr>
              <a:lnSpc>
                <a:spcPct val="90000"/>
              </a:lnSpc>
              <a:buNone/>
            </a:pPr>
            <a:endParaRPr lang="es-ES" sz="1700" b="1" dirty="0"/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s-ES" sz="19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Desarrollo de la carrera</a:t>
            </a:r>
            <a:endParaRPr lang="es-ES" dirty="0"/>
          </a:p>
        </p:txBody>
      </p:sp>
      <p:pic>
        <p:nvPicPr>
          <p:cNvPr id="8" name="7 Imagen" descr="http://image.slidesharecdn.com/formacion-por-competencia-1208635146318002-9/95/slide-7-728.jpg?120862794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556792"/>
            <a:ext cx="5612130" cy="42051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>
          <a:xfrm>
            <a:off x="1115616" y="620688"/>
            <a:ext cx="7313612" cy="1143000"/>
          </a:xfrm>
        </p:spPr>
        <p:txBody>
          <a:bodyPr>
            <a:noAutofit/>
          </a:bodyPr>
          <a:lstStyle/>
          <a:p>
            <a:r>
              <a:rPr lang="es-CO" sz="3600" dirty="0" smtClean="0"/>
              <a:t>Concepto de competencia en la educación</a:t>
            </a:r>
            <a:endParaRPr lang="es-ES" sz="3600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</p:nvPr>
        </p:nvGraphicFramePr>
        <p:xfrm>
          <a:off x="1403648" y="476672"/>
          <a:ext cx="7416824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7 Flecha abajo"/>
          <p:cNvSpPr/>
          <p:nvPr/>
        </p:nvSpPr>
        <p:spPr>
          <a:xfrm>
            <a:off x="4355976" y="1268760"/>
            <a:ext cx="792088" cy="72008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1979712" y="2132856"/>
            <a:ext cx="568863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PROCESO DE FORMACIÓN INTEGRAL DE LOS ESTUDIANTES</a:t>
            </a:r>
            <a:endParaRPr lang="es-ES" dirty="0"/>
          </a:p>
        </p:txBody>
      </p:sp>
      <p:sp>
        <p:nvSpPr>
          <p:cNvPr id="10" name="9 Flecha abajo"/>
          <p:cNvSpPr/>
          <p:nvPr/>
        </p:nvSpPr>
        <p:spPr>
          <a:xfrm>
            <a:off x="4355976" y="2852936"/>
            <a:ext cx="792088" cy="72008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Elipse"/>
          <p:cNvSpPr/>
          <p:nvPr/>
        </p:nvSpPr>
        <p:spPr>
          <a:xfrm>
            <a:off x="2627784" y="3645024"/>
            <a:ext cx="4320480" cy="115212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err="1" smtClean="0"/>
              <a:t>Cognositivo</a:t>
            </a:r>
            <a:r>
              <a:rPr lang="es-CO" dirty="0" smtClean="0"/>
              <a:t>: SABER</a:t>
            </a:r>
          </a:p>
          <a:p>
            <a:pPr algn="ctr"/>
            <a:r>
              <a:rPr lang="es-CO" dirty="0" smtClean="0"/>
              <a:t>Procedimental: SABER HACER</a:t>
            </a:r>
          </a:p>
          <a:p>
            <a:pPr algn="ctr"/>
            <a:r>
              <a:rPr lang="es-CO" dirty="0" smtClean="0"/>
              <a:t>Afectivo: SABER SER</a:t>
            </a:r>
            <a:endParaRPr lang="es-ES" dirty="0"/>
          </a:p>
        </p:txBody>
      </p:sp>
      <p:sp>
        <p:nvSpPr>
          <p:cNvPr id="12" name="11 Flecha abajo"/>
          <p:cNvSpPr/>
          <p:nvPr/>
        </p:nvSpPr>
        <p:spPr>
          <a:xfrm flipV="1">
            <a:off x="4355976" y="4869160"/>
            <a:ext cx="792088" cy="72008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"/>
          <p:cNvSpPr/>
          <p:nvPr/>
        </p:nvSpPr>
        <p:spPr>
          <a:xfrm>
            <a:off x="1979712" y="5661248"/>
            <a:ext cx="6264696" cy="112474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Ser competente es poseer capacidades  para realizar acciones</a:t>
            </a:r>
          </a:p>
          <a:p>
            <a:pPr algn="ctr"/>
            <a:r>
              <a:rPr lang="es-CO" dirty="0" smtClean="0"/>
              <a:t>Resolver problemas en diferentes contextos</a:t>
            </a:r>
          </a:p>
          <a:p>
            <a:pPr algn="ctr"/>
            <a:r>
              <a:rPr lang="es-CO" dirty="0" smtClean="0"/>
              <a:t>Ser proactivo y creativo para transformar la realidad</a:t>
            </a:r>
          </a:p>
          <a:p>
            <a:pPr algn="ctr"/>
            <a:r>
              <a:rPr lang="es-CO" dirty="0" smtClean="0"/>
              <a:t>Construir y reconstruir el conocimiento en diferentes contextos</a:t>
            </a:r>
            <a:endParaRPr lang="es-E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>
          <a:xfrm>
            <a:off x="1331641" y="476672"/>
            <a:ext cx="6840760" cy="936104"/>
          </a:xfrm>
        </p:spPr>
        <p:txBody>
          <a:bodyPr>
            <a:normAutofit/>
          </a:bodyPr>
          <a:lstStyle/>
          <a:p>
            <a:r>
              <a:rPr lang="es-CO" sz="4000" dirty="0" smtClean="0"/>
              <a:t>Tipos de competencias</a:t>
            </a:r>
            <a:endParaRPr lang="es-ES" sz="4000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187624" y="1484784"/>
            <a:ext cx="7416824" cy="4608512"/>
          </a:xfrm>
        </p:spPr>
        <p:txBody>
          <a:bodyPr/>
          <a:lstStyle/>
          <a:p>
            <a:pPr algn="just">
              <a:buNone/>
            </a:pPr>
            <a:r>
              <a:rPr lang="es-CO" dirty="0" smtClean="0">
                <a:solidFill>
                  <a:schemeClr val="accent5"/>
                </a:solidFill>
              </a:rPr>
              <a:t>Básicas</a:t>
            </a:r>
            <a:endParaRPr lang="es-ES" dirty="0" smtClean="0">
              <a:solidFill>
                <a:schemeClr val="accent5"/>
              </a:solidFill>
            </a:endParaRPr>
          </a:p>
          <a:p>
            <a:pPr algn="just">
              <a:buNone/>
            </a:pPr>
            <a:endParaRPr lang="es-ES" sz="2700" dirty="0"/>
          </a:p>
          <a:p>
            <a:pPr algn="just">
              <a:buNone/>
            </a:pPr>
            <a:r>
              <a:rPr lang="es-ES" sz="2700" dirty="0" smtClean="0"/>
              <a:t>	Son las que se adquieren en la formación básica y que permiten el ingreso al trabajo o a los estudios superiores entre ellas se pueden mencionar, habilidades para la lectura y escritura, comunicación oral, cálculo, entre otras.</a:t>
            </a:r>
          </a:p>
          <a:p>
            <a:pPr algn="just">
              <a:buNone/>
            </a:pPr>
            <a:endParaRPr lang="es-ES" sz="27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916832"/>
            <a:ext cx="7313612" cy="41148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None/>
            </a:pPr>
            <a:r>
              <a:rPr lang="es-ES" dirty="0"/>
              <a:t>	</a:t>
            </a:r>
            <a:r>
              <a:rPr lang="es-ES" sz="2700" dirty="0" smtClean="0"/>
              <a:t>Son aquellas que se pueden utilizar en un amplio grado de profesiones y situaciones laborales dado que aportan las herramientas básicas que necesitan los sujetos para analizar los problemas, evaluar las estrategias a utilizar y aportar soluciones adecuadas.  También se les conoce como competencias transversales ya que cooperan a la realización de la mayoría de las tareas que se presentan en los diversos campos profesionales.</a:t>
            </a:r>
            <a:endParaRPr lang="es-ES" sz="2700" dirty="0"/>
          </a:p>
          <a:p>
            <a:pPr>
              <a:buFont typeface="Wingdings" pitchFamily="2" charset="2"/>
              <a:buNone/>
            </a:pPr>
            <a:endParaRPr lang="es-ES_tradnl" sz="2700" dirty="0"/>
          </a:p>
        </p:txBody>
      </p:sp>
      <p:sp>
        <p:nvSpPr>
          <p:cNvPr id="6" name="5 Rectángulo"/>
          <p:cNvSpPr/>
          <p:nvPr/>
        </p:nvSpPr>
        <p:spPr>
          <a:xfrm>
            <a:off x="1372008" y="980728"/>
            <a:ext cx="7592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83464" algn="just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s-CO" sz="3200" dirty="0" smtClean="0">
                <a:solidFill>
                  <a:schemeClr val="accent5"/>
                </a:solidFill>
                <a:latin typeface="+mn-lt"/>
                <a:cs typeface="+mn-cs"/>
              </a:rPr>
              <a:t>Genéricas o Transversales</a:t>
            </a:r>
            <a:endParaRPr lang="es-ES" sz="3200" dirty="0" smtClean="0">
              <a:solidFill>
                <a:schemeClr val="accent5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AutoShape 2"/>
          <p:cNvSpPr>
            <a:spLocks noGrp="1" noChangeArrowheads="1"/>
          </p:cNvSpPr>
          <p:nvPr>
            <p:ph type="title"/>
          </p:nvPr>
        </p:nvSpPr>
        <p:spPr>
          <a:xfrm>
            <a:off x="1475656" y="332656"/>
            <a:ext cx="7313613" cy="1143000"/>
          </a:xfrm>
        </p:spPr>
        <p:txBody>
          <a:bodyPr/>
          <a:lstStyle/>
          <a:p>
            <a:r>
              <a:rPr lang="es-ES_tradnl" sz="4000" dirty="0" smtClean="0"/>
              <a:t>Competencias Genéricas</a:t>
            </a:r>
            <a:endParaRPr lang="es-ES_tradnl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2735885"/>
              </p:ext>
            </p:extLst>
          </p:nvPr>
        </p:nvGraphicFramePr>
        <p:xfrm>
          <a:off x="1258888" y="1844675"/>
          <a:ext cx="7313612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Rectángulo"/>
          <p:cNvSpPr/>
          <p:nvPr/>
        </p:nvSpPr>
        <p:spPr>
          <a:xfrm>
            <a:off x="4427984" y="2924944"/>
            <a:ext cx="4104456" cy="28083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s-CO" dirty="0" smtClean="0"/>
              <a:t>Capacidad de análisis y síntesis</a:t>
            </a:r>
          </a:p>
          <a:p>
            <a:pPr>
              <a:buFont typeface="Arial" pitchFamily="34" charset="0"/>
              <a:buChar char="•"/>
            </a:pPr>
            <a:r>
              <a:rPr lang="es-CO" dirty="0" smtClean="0"/>
              <a:t>Capacidad de organizar y planificar</a:t>
            </a:r>
          </a:p>
          <a:p>
            <a:pPr>
              <a:buFont typeface="Arial" pitchFamily="34" charset="0"/>
              <a:buChar char="•"/>
            </a:pPr>
            <a:r>
              <a:rPr lang="es-CO" dirty="0" smtClean="0"/>
              <a:t>Conocimientos generales básicos</a:t>
            </a:r>
          </a:p>
          <a:p>
            <a:pPr>
              <a:buFont typeface="Arial" pitchFamily="34" charset="0"/>
              <a:buChar char="•"/>
            </a:pPr>
            <a:r>
              <a:rPr lang="es-CO" dirty="0" smtClean="0"/>
              <a:t>Conocimientos básicos de la </a:t>
            </a:r>
            <a:r>
              <a:rPr lang="es-CO" dirty="0" err="1" smtClean="0"/>
              <a:t>profesion</a:t>
            </a:r>
            <a:endParaRPr lang="es-CO" dirty="0" smtClean="0"/>
          </a:p>
          <a:p>
            <a:pPr>
              <a:buFont typeface="Arial" pitchFamily="34" charset="0"/>
              <a:buChar char="•"/>
            </a:pPr>
            <a:r>
              <a:rPr lang="es-CO" dirty="0" smtClean="0"/>
              <a:t>Comunicación oral y escrita</a:t>
            </a:r>
          </a:p>
          <a:p>
            <a:pPr>
              <a:buFont typeface="Arial" pitchFamily="34" charset="0"/>
              <a:buChar char="•"/>
            </a:pPr>
            <a:r>
              <a:rPr lang="es-CO" dirty="0" smtClean="0"/>
              <a:t>Conocimiento de una segunda lengua</a:t>
            </a:r>
          </a:p>
          <a:p>
            <a:pPr>
              <a:buFont typeface="Arial" pitchFamily="34" charset="0"/>
              <a:buChar char="•"/>
            </a:pPr>
            <a:r>
              <a:rPr lang="es-CO" dirty="0" smtClean="0"/>
              <a:t>Conocimiento de la información</a:t>
            </a:r>
          </a:p>
          <a:p>
            <a:pPr>
              <a:buFont typeface="Arial" pitchFamily="34" charset="0"/>
              <a:buChar char="•"/>
            </a:pPr>
            <a:r>
              <a:rPr lang="es-CO" dirty="0" smtClean="0"/>
              <a:t>Resolución de problemas</a:t>
            </a:r>
          </a:p>
          <a:p>
            <a:pPr>
              <a:buFont typeface="Arial" pitchFamily="34" charset="0"/>
              <a:buChar char="•"/>
            </a:pPr>
            <a:r>
              <a:rPr lang="es-CO" dirty="0" smtClean="0"/>
              <a:t>Toma de decisiones</a:t>
            </a:r>
          </a:p>
          <a:p>
            <a:pPr algn="ctr"/>
            <a:endParaRPr lang="es-ES" dirty="0"/>
          </a:p>
        </p:txBody>
      </p:sp>
      <p:sp>
        <p:nvSpPr>
          <p:cNvPr id="10" name="9 Rectángulo redondeado"/>
          <p:cNvSpPr/>
          <p:nvPr/>
        </p:nvSpPr>
        <p:spPr>
          <a:xfrm>
            <a:off x="4247964" y="2166658"/>
            <a:ext cx="2232248" cy="41867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Interpersonales</a:t>
            </a:r>
            <a:endParaRPr lang="es-ES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6708162" y="2166658"/>
            <a:ext cx="1836204" cy="41867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Sistémicas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1975424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AutoShape 2"/>
          <p:cNvSpPr>
            <a:spLocks noGrp="1" noChangeArrowheads="1"/>
          </p:cNvSpPr>
          <p:nvPr>
            <p:ph type="title"/>
          </p:nvPr>
        </p:nvSpPr>
        <p:spPr>
          <a:xfrm>
            <a:off x="1475656" y="332656"/>
            <a:ext cx="7313613" cy="1143000"/>
          </a:xfrm>
        </p:spPr>
        <p:txBody>
          <a:bodyPr/>
          <a:lstStyle/>
          <a:p>
            <a:r>
              <a:rPr lang="es-ES_tradnl" sz="4000" dirty="0" smtClean="0"/>
              <a:t>Competencias Genéricas</a:t>
            </a:r>
            <a:endParaRPr lang="es-ES_tradnl" dirty="0"/>
          </a:p>
        </p:txBody>
      </p:sp>
      <p:sp>
        <p:nvSpPr>
          <p:cNvPr id="4" name="3 Rectángulo redondeado"/>
          <p:cNvSpPr/>
          <p:nvPr/>
        </p:nvSpPr>
        <p:spPr>
          <a:xfrm>
            <a:off x="1619672" y="1349152"/>
            <a:ext cx="2304256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bg1"/>
                </a:solidFill>
              </a:rPr>
              <a:t>INSTRUMENTALES</a:t>
            </a: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4238519" y="1349152"/>
            <a:ext cx="2664296" cy="57606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/>
              <a:t>INTERPERSONALES</a:t>
            </a:r>
            <a:endParaRPr lang="es-CO" b="1" dirty="0"/>
          </a:p>
        </p:txBody>
      </p:sp>
      <p:sp>
        <p:nvSpPr>
          <p:cNvPr id="10" name="9 Rectángulo redondeado"/>
          <p:cNvSpPr/>
          <p:nvPr/>
        </p:nvSpPr>
        <p:spPr>
          <a:xfrm>
            <a:off x="7020272" y="1349152"/>
            <a:ext cx="2016224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 smtClean="0">
                <a:solidFill>
                  <a:schemeClr val="bg1"/>
                </a:solidFill>
              </a:rPr>
              <a:t>SISTEMICAS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 flipH="1">
            <a:off x="5556301" y="3747619"/>
            <a:ext cx="792088" cy="64807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5868144" y="2060848"/>
            <a:ext cx="792088" cy="720080"/>
          </a:xfrm>
          <a:prstGeom prst="straightConnector1">
            <a:avLst/>
          </a:prstGeom>
          <a:ln w="47625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17 Rectángulo"/>
          <p:cNvSpPr/>
          <p:nvPr/>
        </p:nvSpPr>
        <p:spPr>
          <a:xfrm>
            <a:off x="6228184" y="2924944"/>
            <a:ext cx="2592288" cy="20882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b="1" dirty="0" smtClean="0"/>
              <a:t>Capacidades que permiten mantener una buena relación social con los demás</a:t>
            </a:r>
            <a:endParaRPr lang="es-ES" sz="2400" b="1" dirty="0"/>
          </a:p>
        </p:txBody>
      </p:sp>
      <p:grpSp>
        <p:nvGrpSpPr>
          <p:cNvPr id="19" name="18 Grupo"/>
          <p:cNvGrpSpPr/>
          <p:nvPr/>
        </p:nvGrpSpPr>
        <p:grpSpPr>
          <a:xfrm>
            <a:off x="1610228" y="2348880"/>
            <a:ext cx="3960439" cy="3888432"/>
            <a:chOff x="25507" y="1800348"/>
            <a:chExt cx="2601152" cy="1716612"/>
          </a:xfrm>
        </p:grpSpPr>
        <p:sp>
          <p:nvSpPr>
            <p:cNvPr id="20" name="19 Rectángulo redondeado"/>
            <p:cNvSpPr/>
            <p:nvPr/>
          </p:nvSpPr>
          <p:spPr>
            <a:xfrm>
              <a:off x="25507" y="1800348"/>
              <a:ext cx="2601152" cy="1716612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sp>
        <p:sp>
          <p:nvSpPr>
            <p:cNvPr id="21" name="20 Rectángulo"/>
            <p:cNvSpPr/>
            <p:nvPr/>
          </p:nvSpPr>
          <p:spPr>
            <a:xfrm>
              <a:off x="31710" y="1884146"/>
              <a:ext cx="2222803" cy="16328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2000" kern="1200" dirty="0" smtClean="0"/>
                <a:t>-Capacidad crítica y autocrítica.</a:t>
              </a:r>
            </a:p>
            <a:p>
              <a:pPr lvl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2000" dirty="0" smtClean="0"/>
                <a:t>-Trabajo en equipo.</a:t>
              </a:r>
            </a:p>
            <a:p>
              <a:pPr lvl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2000" kern="1200" dirty="0" smtClean="0"/>
                <a:t>-Manejo de conflictos.</a:t>
              </a:r>
            </a:p>
            <a:p>
              <a:pPr lvl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2000" dirty="0" smtClean="0"/>
                <a:t>-Capacidad de trabajos en equipos interdisciplinarios.</a:t>
              </a:r>
            </a:p>
            <a:p>
              <a:pPr lvl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2000" kern="1200" dirty="0" err="1" smtClean="0"/>
                <a:t>Apreciacion</a:t>
              </a:r>
              <a:r>
                <a:rPr lang="es-CO" sz="2000" kern="1200" dirty="0" smtClean="0"/>
                <a:t> de la diversidad y multiculturalidad.</a:t>
              </a:r>
            </a:p>
            <a:p>
              <a:pPr lvl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2000" dirty="0" smtClean="0"/>
                <a:t>-Habilidad de trabajar en un contexto internacional.</a:t>
              </a:r>
            </a:p>
            <a:p>
              <a:pPr lvl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2000" kern="1200" dirty="0" smtClean="0"/>
                <a:t>-Compromiso ético.</a:t>
              </a:r>
              <a:endParaRPr lang="es-E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1975424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1154</TotalTime>
  <Words>320</Words>
  <Application>Microsoft Office PowerPoint</Application>
  <PresentationFormat>Presentación en pantalla (4:3)</PresentationFormat>
  <Paragraphs>80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Gill Sans MT</vt:lpstr>
      <vt:lpstr>Wingdings</vt:lpstr>
      <vt:lpstr>Wingdings 2</vt:lpstr>
      <vt:lpstr>Verdana</vt:lpstr>
      <vt:lpstr>Solsticio</vt:lpstr>
      <vt:lpstr>Competencias comunicativas</vt:lpstr>
      <vt:lpstr>Que es una Competencia</vt:lpstr>
      <vt:lpstr>Competencias</vt:lpstr>
      <vt:lpstr>Desarrollo de la carrera</vt:lpstr>
      <vt:lpstr>Concepto de competencia en la educación</vt:lpstr>
      <vt:lpstr>Tipos de competencias</vt:lpstr>
      <vt:lpstr>Presentación de PowerPoint</vt:lpstr>
      <vt:lpstr>Competencias Genéricas</vt:lpstr>
      <vt:lpstr>Competencias Genéricas</vt:lpstr>
      <vt:lpstr>Competencias Genéricas</vt:lpstr>
      <vt:lpstr>Presentación de PowerPoint</vt:lpstr>
      <vt:lpstr>Presentación de PowerPoint</vt:lpstr>
    </vt:vector>
  </TitlesOfParts>
  <Company>Caja Duero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.</dc:creator>
  <cp:lastModifiedBy>luis rivera</cp:lastModifiedBy>
  <cp:revision>225</cp:revision>
  <cp:lastPrinted>2006-02-03T09:48:00Z</cp:lastPrinted>
  <dcterms:created xsi:type="dcterms:W3CDTF">2006-01-28T11:09:50Z</dcterms:created>
  <dcterms:modified xsi:type="dcterms:W3CDTF">2013-06-09T00:35:28Z</dcterms:modified>
</cp:coreProperties>
</file>